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4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AE1"/>
    <a:srgbClr val="E0DB76"/>
    <a:srgbClr val="99FF99"/>
    <a:srgbClr val="FFFFCC"/>
    <a:srgbClr val="FF9999"/>
    <a:srgbClr val="33CC33"/>
    <a:srgbClr val="800000"/>
    <a:srgbClr val="0F8325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AA8E9F8-5DB9-4460-99E9-5A1B502173B6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F79-EC4F-4ABB-8596-12E5376D2D3A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01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E9F8-5DB9-4460-99E9-5A1B502173B6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F79-EC4F-4ABB-8596-12E5376D2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29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E9F8-5DB9-4460-99E9-5A1B502173B6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F79-EC4F-4ABB-8596-12E5376D2D3A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3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E9F8-5DB9-4460-99E9-5A1B502173B6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F79-EC4F-4ABB-8596-12E5376D2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02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E9F8-5DB9-4460-99E9-5A1B502173B6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F79-EC4F-4ABB-8596-12E5376D2D3A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8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E9F8-5DB9-4460-99E9-5A1B502173B6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F79-EC4F-4ABB-8596-12E5376D2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85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E9F8-5DB9-4460-99E9-5A1B502173B6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F79-EC4F-4ABB-8596-12E5376D2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69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E9F8-5DB9-4460-99E9-5A1B502173B6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F79-EC4F-4ABB-8596-12E5376D2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07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E9F8-5DB9-4460-99E9-5A1B502173B6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F79-EC4F-4ABB-8596-12E5376D2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33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E9F8-5DB9-4460-99E9-5A1B502173B6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F79-EC4F-4ABB-8596-12E5376D2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25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E9F8-5DB9-4460-99E9-5A1B502173B6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F79-EC4F-4ABB-8596-12E5376D2D3A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30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AA8E9F8-5DB9-4460-99E9-5A1B502173B6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71B8F79-EC4F-4ABB-8596-12E5376D2D3A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1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4ACEB56-01A2-4290-8570-158AF51DF470}"/>
              </a:ext>
            </a:extLst>
          </p:cNvPr>
          <p:cNvSpPr txBox="1"/>
          <p:nvPr/>
        </p:nvSpPr>
        <p:spPr>
          <a:xfrm>
            <a:off x="563217" y="225287"/>
            <a:ext cx="11065566" cy="67403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/>
            <a:r>
              <a:rPr lang="fr-FR" sz="4800" b="1" u="sng" dirty="0">
                <a:solidFill>
                  <a:schemeClr val="accent5">
                    <a:lumMod val="50000"/>
                  </a:schemeClr>
                </a:solidFill>
                <a:latin typeface="Showcard Gothic" panose="04020904020102020604" pitchFamily="82" charset="0"/>
              </a:rPr>
              <a:t>QUI VEUT GAGNER DES BONBONS ??</a:t>
            </a:r>
          </a:p>
          <a:p>
            <a:pPr algn="ctr"/>
            <a:endParaRPr lang="fr-FR" sz="4800" b="1" u="sng" dirty="0">
              <a:solidFill>
                <a:schemeClr val="accent5">
                  <a:lumMod val="50000"/>
                </a:schemeClr>
              </a:solidFill>
              <a:latin typeface="Showcard Gothic" panose="04020904020102020604" pitchFamily="82" charset="0"/>
            </a:endParaRPr>
          </a:p>
          <a:p>
            <a:pPr algn="ctr"/>
            <a:endParaRPr lang="fr-FR" sz="4800" b="1" u="sng" dirty="0">
              <a:solidFill>
                <a:schemeClr val="accent5">
                  <a:lumMod val="50000"/>
                </a:schemeClr>
              </a:solidFill>
              <a:latin typeface="Showcard Gothic" panose="04020904020102020604" pitchFamily="82" charset="0"/>
            </a:endParaRPr>
          </a:p>
          <a:p>
            <a:pPr algn="ctr"/>
            <a:endParaRPr lang="fr-FR" sz="4800" b="1" u="sng" dirty="0">
              <a:solidFill>
                <a:schemeClr val="accent5">
                  <a:lumMod val="50000"/>
                </a:schemeClr>
              </a:solidFill>
              <a:latin typeface="Showcard Gothic" panose="04020904020102020604" pitchFamily="82" charset="0"/>
            </a:endParaRPr>
          </a:p>
          <a:p>
            <a:pPr algn="ctr"/>
            <a:endParaRPr lang="fr-FR" sz="4800" b="1" u="sng" dirty="0">
              <a:solidFill>
                <a:schemeClr val="accent5">
                  <a:lumMod val="50000"/>
                </a:schemeClr>
              </a:solidFill>
              <a:latin typeface="Showcard Gothic" panose="04020904020102020604" pitchFamily="82" charset="0"/>
            </a:endParaRPr>
          </a:p>
          <a:p>
            <a:pPr algn="ctr"/>
            <a:endParaRPr lang="fr-FR" sz="4800" b="1" u="sng" dirty="0">
              <a:solidFill>
                <a:schemeClr val="accent5">
                  <a:lumMod val="50000"/>
                </a:schemeClr>
              </a:solidFill>
              <a:latin typeface="Showcard Gothic" panose="04020904020102020604" pitchFamily="82" charset="0"/>
            </a:endParaRPr>
          </a:p>
          <a:p>
            <a:pPr algn="ctr"/>
            <a:endParaRPr lang="fr-FR" sz="4800" b="1" u="sng" dirty="0">
              <a:solidFill>
                <a:schemeClr val="accent5">
                  <a:lumMod val="50000"/>
                </a:schemeClr>
              </a:solidFill>
              <a:latin typeface="Showcard Gothic" panose="04020904020102020604" pitchFamily="82" charset="0"/>
            </a:endParaRPr>
          </a:p>
          <a:p>
            <a:pPr algn="ctr"/>
            <a:endParaRPr lang="fr-FR" sz="4800" b="1" u="sng" dirty="0">
              <a:solidFill>
                <a:schemeClr val="accent5">
                  <a:lumMod val="50000"/>
                </a:schemeClr>
              </a:solidFill>
              <a:latin typeface="Showcard Gothic" panose="04020904020102020604" pitchFamily="82" charset="0"/>
            </a:endParaRPr>
          </a:p>
          <a:p>
            <a:pPr algn="ctr"/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23333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02A0B87-CBD1-40E1-B5DE-378CA8740CE8}"/>
              </a:ext>
            </a:extLst>
          </p:cNvPr>
          <p:cNvSpPr txBox="1"/>
          <p:nvPr/>
        </p:nvSpPr>
        <p:spPr>
          <a:xfrm>
            <a:off x="477077" y="503583"/>
            <a:ext cx="1133060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400" b="1" dirty="0"/>
              <a:t>Les premiers disciples de Jésus étaient </a:t>
            </a:r>
          </a:p>
          <a:p>
            <a:endParaRPr lang="fr-FR" sz="5400" dirty="0"/>
          </a:p>
          <a:p>
            <a:pPr marL="342900" indent="-342900">
              <a:buAutoNum type="alphaUcPeriod"/>
            </a:pPr>
            <a:r>
              <a:rPr lang="fr-FR" sz="5400" dirty="0"/>
              <a:t> acteurs </a:t>
            </a:r>
          </a:p>
          <a:p>
            <a:pPr marL="342900" indent="-342900">
              <a:buAutoNum type="alphaUcPeriod"/>
            </a:pPr>
            <a:r>
              <a:rPr lang="fr-FR" sz="5400" dirty="0"/>
              <a:t> pêcheurs </a:t>
            </a:r>
          </a:p>
          <a:p>
            <a:pPr marL="342900" indent="-342900">
              <a:buAutoNum type="alphaUcPeriod"/>
            </a:pPr>
            <a:r>
              <a:rPr lang="fr-FR" sz="5400" dirty="0"/>
              <a:t> docteurs </a:t>
            </a:r>
          </a:p>
          <a:p>
            <a:pPr marL="342900" indent="-342900">
              <a:buAutoNum type="alphaUcPeriod"/>
            </a:pPr>
            <a:r>
              <a:rPr lang="fr-FR" sz="5400" dirty="0"/>
              <a:t> super héros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98FDE3-03CE-4F78-B0DB-B031433CD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337" y="2400300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5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FCB6A84-7DFC-4E0D-9313-AC7FB761192B}"/>
              </a:ext>
            </a:extLst>
          </p:cNvPr>
          <p:cNvSpPr txBox="1"/>
          <p:nvPr/>
        </p:nvSpPr>
        <p:spPr>
          <a:xfrm>
            <a:off x="397565" y="331303"/>
            <a:ext cx="1137036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400" b="1" dirty="0"/>
              <a:t>Quelle est l’écriture correcte du  dernier repas de Jésus ?</a:t>
            </a:r>
          </a:p>
          <a:p>
            <a:endParaRPr lang="fr-FR" sz="5400" dirty="0"/>
          </a:p>
          <a:p>
            <a:r>
              <a:rPr lang="fr-FR" sz="5400" dirty="0"/>
              <a:t>A. larsen</a:t>
            </a:r>
          </a:p>
          <a:p>
            <a:r>
              <a:rPr lang="fr-FR" sz="5400" dirty="0"/>
              <a:t>B. la scène </a:t>
            </a:r>
          </a:p>
          <a:p>
            <a:r>
              <a:rPr lang="fr-FR" sz="5400" dirty="0"/>
              <a:t>C. la Cène</a:t>
            </a:r>
          </a:p>
          <a:p>
            <a:r>
              <a:rPr lang="fr-FR" sz="5400" dirty="0"/>
              <a:t>D. la saine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B5795E-D431-40E0-B97B-0B55A1C2D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175" y="4331597"/>
            <a:ext cx="23812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9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3278EBA-66B9-4D6D-AE9F-F3FA43389835}"/>
              </a:ext>
            </a:extLst>
          </p:cNvPr>
          <p:cNvSpPr txBox="1"/>
          <p:nvPr/>
        </p:nvSpPr>
        <p:spPr>
          <a:xfrm>
            <a:off x="689113" y="397566"/>
            <a:ext cx="10217426" cy="59093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fr-FR" sz="5400" b="1" dirty="0"/>
              <a:t>Après sa résurrection, Jésus envoie aux apôtres :</a:t>
            </a:r>
          </a:p>
          <a:p>
            <a:endParaRPr lang="fr-FR" sz="5400" b="1" dirty="0"/>
          </a:p>
          <a:p>
            <a:r>
              <a:rPr lang="fr-FR" sz="5400" dirty="0"/>
              <a:t> A. une lettre</a:t>
            </a:r>
          </a:p>
          <a:p>
            <a:r>
              <a:rPr lang="fr-FR" sz="5400" dirty="0"/>
              <a:t> B. l’Esprit-Saint </a:t>
            </a:r>
          </a:p>
          <a:p>
            <a:r>
              <a:rPr lang="fr-FR" sz="5400" dirty="0"/>
              <a:t>C. une tempête </a:t>
            </a:r>
          </a:p>
          <a:p>
            <a:r>
              <a:rPr lang="fr-FR" sz="5400" dirty="0"/>
              <a:t>D. Un ange</a:t>
            </a:r>
          </a:p>
        </p:txBody>
      </p:sp>
    </p:spTree>
    <p:extLst>
      <p:ext uri="{BB962C8B-B14F-4D97-AF65-F5344CB8AC3E}">
        <p14:creationId xmlns:p14="http://schemas.microsoft.com/office/powerpoint/2010/main" val="92051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5DAEBCD-9520-47DA-965A-F66302ED6704}"/>
              </a:ext>
            </a:extLst>
          </p:cNvPr>
          <p:cNvSpPr txBox="1"/>
          <p:nvPr/>
        </p:nvSpPr>
        <p:spPr>
          <a:xfrm>
            <a:off x="556591" y="410817"/>
            <a:ext cx="11158331" cy="59093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fr-FR" sz="5400" b="1" dirty="0"/>
              <a:t>Paul galopait sur le chemin de Damas, quand il fut aveuglé par :</a:t>
            </a:r>
          </a:p>
          <a:p>
            <a:endParaRPr lang="fr-FR" sz="5400" b="1" dirty="0"/>
          </a:p>
          <a:p>
            <a:r>
              <a:rPr lang="fr-FR" sz="5400" dirty="0"/>
              <a:t> A. le flash d’un radar </a:t>
            </a:r>
          </a:p>
          <a:p>
            <a:r>
              <a:rPr lang="fr-FR" sz="5400" dirty="0"/>
              <a:t>B. la lueur du cierge pascal </a:t>
            </a:r>
          </a:p>
          <a:p>
            <a:r>
              <a:rPr lang="fr-FR" sz="5400" dirty="0"/>
              <a:t>C. la lumière de Dieu </a:t>
            </a:r>
          </a:p>
          <a:p>
            <a:r>
              <a:rPr lang="fr-FR" sz="5400" dirty="0"/>
              <a:t>D. les flashs des journalistes</a:t>
            </a:r>
          </a:p>
        </p:txBody>
      </p:sp>
    </p:spTree>
    <p:extLst>
      <p:ext uri="{BB962C8B-B14F-4D97-AF65-F5344CB8AC3E}">
        <p14:creationId xmlns:p14="http://schemas.microsoft.com/office/powerpoint/2010/main" val="4287592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5A964AD-1F47-44AA-BB8B-32F3C167FE9E}"/>
              </a:ext>
            </a:extLst>
          </p:cNvPr>
          <p:cNvSpPr txBox="1"/>
          <p:nvPr/>
        </p:nvSpPr>
        <p:spPr>
          <a:xfrm>
            <a:off x="636103" y="304800"/>
            <a:ext cx="1069450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400" b="1" dirty="0"/>
              <a:t>Avant sa conversion, Paul : </a:t>
            </a:r>
          </a:p>
          <a:p>
            <a:endParaRPr lang="fr-FR" sz="5400" dirty="0"/>
          </a:p>
          <a:p>
            <a:pPr marL="342900" indent="-342900">
              <a:buAutoNum type="alphaUcPeriod"/>
            </a:pPr>
            <a:r>
              <a:rPr lang="fr-FR" sz="5400" dirty="0"/>
              <a:t> était un grand voyageur </a:t>
            </a:r>
          </a:p>
          <a:p>
            <a:pPr marL="342900" indent="-342900">
              <a:buAutoNum type="alphaUcPeriod"/>
            </a:pPr>
            <a:r>
              <a:rPr lang="fr-FR" sz="5400" dirty="0"/>
              <a:t> persécutait les chrétiens</a:t>
            </a:r>
          </a:p>
          <a:p>
            <a:pPr marL="342900" indent="-342900">
              <a:buAutoNum type="alphaUcPeriod"/>
            </a:pPr>
            <a:r>
              <a:rPr lang="fr-FR" sz="5400" dirty="0"/>
              <a:t>  était juif et s’appelait Saül </a:t>
            </a:r>
          </a:p>
          <a:p>
            <a:pPr marL="342900" indent="-342900">
              <a:buAutoNum type="alphaUcPeriod"/>
            </a:pPr>
            <a:r>
              <a:rPr lang="fr-FR" sz="5400" dirty="0"/>
              <a:t> aimait beaucoup les disciples de Jésus</a:t>
            </a:r>
          </a:p>
        </p:txBody>
      </p:sp>
    </p:spTree>
    <p:extLst>
      <p:ext uri="{BB962C8B-B14F-4D97-AF65-F5344CB8AC3E}">
        <p14:creationId xmlns:p14="http://schemas.microsoft.com/office/powerpoint/2010/main" val="355502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6D4902C-B297-4D30-8D0B-E284D0F70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"/>
            <a:ext cx="80772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2A80A1-B7E9-4A76-8BCF-A2D6F60BFAE8}"/>
              </a:ext>
            </a:extLst>
          </p:cNvPr>
          <p:cNvSpPr txBox="1"/>
          <p:nvPr/>
        </p:nvSpPr>
        <p:spPr>
          <a:xfrm>
            <a:off x="728870" y="622851"/>
            <a:ext cx="10986052" cy="53274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François d'Assise est originaire...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5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- D'Italie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 - D'Espagne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- De France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B21291-8B7A-4BE9-BB72-26B9596D3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05" y="236779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5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AC862D2-CF9B-4C9B-8296-A68AE1CFED4F}"/>
              </a:ext>
            </a:extLst>
          </p:cNvPr>
          <p:cNvSpPr txBox="1"/>
          <p:nvPr/>
        </p:nvSpPr>
        <p:spPr>
          <a:xfrm>
            <a:off x="424069" y="331303"/>
            <a:ext cx="11078817" cy="53274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fr-FR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a vécu ...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- </a:t>
            </a: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Aux XIème-XIIème siècles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 - Aux XIIème-XIIIème siècles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- Aux XIIIème-XVIème siècles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2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91882E0-0255-4411-846F-9B3897C49F72}"/>
              </a:ext>
            </a:extLst>
          </p:cNvPr>
          <p:cNvSpPr txBox="1"/>
          <p:nvPr/>
        </p:nvSpPr>
        <p:spPr>
          <a:xfrm>
            <a:off x="622852" y="516835"/>
            <a:ext cx="11105322" cy="5327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est issu d'une famille...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5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- </a:t>
            </a: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riches marchands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 - De prêtres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- De paysans pauvres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7FF7C1-9726-4C70-876F-55381F9A9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035" y="1528216"/>
            <a:ext cx="3737113" cy="4812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5473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D04FE13-959B-4705-9EDF-73DAD557FC6E}"/>
              </a:ext>
            </a:extLst>
          </p:cNvPr>
          <p:cNvSpPr txBox="1"/>
          <p:nvPr/>
        </p:nvSpPr>
        <p:spPr>
          <a:xfrm>
            <a:off x="583095" y="437321"/>
            <a:ext cx="11118575" cy="6154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Dans sa jeunesse... ?</a:t>
            </a:r>
            <a:endParaRPr lang="fr-FR" sz="5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- Il rêve de devenir prêtre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 - Rien ne le prédispose à devenir religieux, il mène une vie dissipée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- Il est élevé dans un monastère comme oblat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1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60576E7-CF69-4A71-A51B-68130C3AE5E6}"/>
              </a:ext>
            </a:extLst>
          </p:cNvPr>
          <p:cNvSpPr txBox="1"/>
          <p:nvPr/>
        </p:nvSpPr>
        <p:spPr>
          <a:xfrm>
            <a:off x="596347" y="490330"/>
            <a:ext cx="11184835" cy="5078313"/>
          </a:xfrm>
          <a:prstGeom prst="rect">
            <a:avLst/>
          </a:prstGeom>
          <a:solidFill>
            <a:srgbClr val="E0DB76"/>
          </a:solidFill>
        </p:spPr>
        <p:txBody>
          <a:bodyPr wrap="square">
            <a:spAutoFit/>
          </a:bodyPr>
          <a:lstStyle/>
          <a:p>
            <a:r>
              <a:rPr lang="fr-FR" sz="5400" b="1" dirty="0"/>
              <a:t>Dieu promit à Abraham :</a:t>
            </a:r>
            <a:br>
              <a:rPr lang="fr-FR" sz="5400" b="1" dirty="0"/>
            </a:br>
            <a:br>
              <a:rPr lang="fr-FR" sz="5400" b="1" dirty="0"/>
            </a:br>
            <a:r>
              <a:rPr lang="fr-FR" sz="5400" dirty="0"/>
              <a:t>A. une terre </a:t>
            </a:r>
            <a:br>
              <a:rPr lang="fr-FR" sz="5400" dirty="0"/>
            </a:br>
            <a:r>
              <a:rPr lang="fr-FR" sz="5400" dirty="0"/>
              <a:t>B. une </a:t>
            </a:r>
            <a:r>
              <a:rPr lang="fr-FR" sz="5400" dirty="0" err="1"/>
              <a:t>playstation</a:t>
            </a:r>
            <a:r>
              <a:rPr lang="fr-FR" sz="5400" dirty="0"/>
              <a:t> </a:t>
            </a:r>
            <a:br>
              <a:rPr lang="fr-FR" sz="5400" dirty="0"/>
            </a:br>
            <a:r>
              <a:rPr lang="fr-FR" sz="5400" dirty="0"/>
              <a:t>C. une mobylette</a:t>
            </a:r>
            <a:br>
              <a:rPr lang="fr-FR" sz="5400" dirty="0"/>
            </a:br>
            <a:r>
              <a:rPr lang="fr-FR" sz="5400" dirty="0"/>
              <a:t> D. une descendance</a:t>
            </a:r>
          </a:p>
        </p:txBody>
      </p:sp>
    </p:spTree>
    <p:extLst>
      <p:ext uri="{BB962C8B-B14F-4D97-AF65-F5344CB8AC3E}">
        <p14:creationId xmlns:p14="http://schemas.microsoft.com/office/powerpoint/2010/main" val="250559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AC8AF4E-305E-424B-9A8D-0457CD070AD2}"/>
              </a:ext>
            </a:extLst>
          </p:cNvPr>
          <p:cNvSpPr txBox="1"/>
          <p:nvPr/>
        </p:nvSpPr>
        <p:spPr>
          <a:xfrm>
            <a:off x="530087" y="583095"/>
            <a:ext cx="10866783" cy="5882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Vers 22 ans, il devient très pieux car... ?</a:t>
            </a:r>
            <a:endParaRPr lang="fr-FR" sz="4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- </a:t>
            </a:r>
            <a:r>
              <a:rPr lang="fr-FR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a fait </a:t>
            </a:r>
            <a:r>
              <a:rPr lang="fr-FR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voeu</a:t>
            </a:r>
            <a:r>
              <a:rPr lang="fr-FR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rentrer dans les ordres s'il guérit de la lèpre.</a:t>
            </a:r>
            <a:endParaRPr lang="fr-FR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 - Il entend la voix de Dieu en entrant dans une chapelle.</a:t>
            </a:r>
            <a:endParaRPr lang="fr-FR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- L'Inquisition l'oblige à se convertir au catholicisme</a:t>
            </a:r>
            <a:endParaRPr lang="fr-FR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7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D1A3725-D88C-4CB5-AD69-F1870BB02C87}"/>
              </a:ext>
            </a:extLst>
          </p:cNvPr>
          <p:cNvSpPr txBox="1"/>
          <p:nvPr/>
        </p:nvSpPr>
        <p:spPr>
          <a:xfrm>
            <a:off x="304800" y="331304"/>
            <a:ext cx="11290852" cy="5327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 première bonne action est...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- De soigner des animaux errants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 - De fonder un asile dans sa maison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- De donner son manteau à un pauvre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02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10E7413-74DC-4FFB-8A4A-DB15DC15B783}"/>
              </a:ext>
            </a:extLst>
          </p:cNvPr>
          <p:cNvSpPr txBox="1"/>
          <p:nvPr/>
        </p:nvSpPr>
        <p:spPr>
          <a:xfrm>
            <a:off x="384313" y="344556"/>
            <a:ext cx="11065565" cy="6283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François d'Assise est connu pour son don qui lui permet de...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- Lire dans les </a:t>
            </a:r>
            <a:r>
              <a:rPr lang="fr-FR" sz="5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coeurs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 - Léviter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- Parler aux oiseaux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681165-9E90-442D-93C6-F69FDD60A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814" y="1604341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81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F4E598-A346-4063-A02B-F62256CF64B9}"/>
              </a:ext>
            </a:extLst>
          </p:cNvPr>
          <p:cNvSpPr txBox="1"/>
          <p:nvPr/>
        </p:nvSpPr>
        <p:spPr>
          <a:xfrm>
            <a:off x="357809" y="291548"/>
            <a:ext cx="11569148" cy="6283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François est comparé au Christ, car à la fin de sa vie...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5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- Il est trahi par l'un de ses disciples.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 - Il est crucifié.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- Il reçoit les stigmates.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84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3D8DBBD-9037-4922-A304-1FB76FE2DDF0}"/>
              </a:ext>
            </a:extLst>
          </p:cNvPr>
          <p:cNvSpPr txBox="1"/>
          <p:nvPr/>
        </p:nvSpPr>
        <p:spPr>
          <a:xfrm>
            <a:off x="357808" y="304799"/>
            <a:ext cx="11211339" cy="53274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François meurt à l'âge de...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5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- 26 ans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 - 46 ans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- 96 ans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A54946-789B-4634-9BF9-E72AD704B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401" y="1225781"/>
            <a:ext cx="4115008" cy="525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4665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3A25E63-0FBA-458A-B2F7-8B388F94C879}"/>
              </a:ext>
            </a:extLst>
          </p:cNvPr>
          <p:cNvSpPr txBox="1"/>
          <p:nvPr/>
        </p:nvSpPr>
        <p:spPr>
          <a:xfrm>
            <a:off x="914399" y="755374"/>
            <a:ext cx="9793357" cy="10918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6000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SAINTS PATRONS</a:t>
            </a:r>
            <a:endParaRPr lang="fr-FR" sz="6000" dirty="0">
              <a:effectLst/>
              <a:latin typeface="Bodoni MT Black" panose="02070A030806060202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0E9B15-AC22-42AF-9D54-7DD1DE350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696" y="2407580"/>
            <a:ext cx="2975789" cy="2409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63359BE-B3A1-45A9-BCB0-24D1B9986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95" y="2526006"/>
            <a:ext cx="2199444" cy="2895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7B6F222-B132-4E64-B392-7A38C4CB5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0" y="4248150"/>
            <a:ext cx="1752600" cy="26098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CF2F1D3-5BC5-4D99-B6BA-E5D914526013}"/>
              </a:ext>
            </a:extLst>
          </p:cNvPr>
          <p:cNvSpPr txBox="1"/>
          <p:nvPr/>
        </p:nvSpPr>
        <p:spPr>
          <a:xfrm>
            <a:off x="197332" y="5421193"/>
            <a:ext cx="3486771" cy="571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>
                <a:solidFill>
                  <a:srgbClr val="0F8325"/>
                </a:solidFill>
                <a:effectLst/>
                <a:latin typeface="Brush Script MT" panose="03060802040406070304" pitchFamily="66" charset="0"/>
                <a:ea typeface="Times New Roman" panose="02020603050405020304" pitchFamily="18" charset="0"/>
                <a:cs typeface="MV Boli" panose="02000500030200090000" pitchFamily="2" charset="0"/>
              </a:rPr>
              <a:t>St François et Ste Claire</a:t>
            </a:r>
            <a:endParaRPr lang="fr-FR" sz="2800" dirty="0">
              <a:solidFill>
                <a:srgbClr val="0F8325"/>
              </a:solidFill>
              <a:effectLst/>
              <a:latin typeface="Brush Script MT" panose="03060802040406070304" pitchFamily="66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02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423AA9-4B8C-45A4-A5E9-79EAFD4815CB}"/>
              </a:ext>
            </a:extLst>
          </p:cNvPr>
          <p:cNvSpPr txBox="1"/>
          <p:nvPr/>
        </p:nvSpPr>
        <p:spPr>
          <a:xfrm>
            <a:off x="768625" y="437322"/>
            <a:ext cx="11065566" cy="6283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Quel est le protecteur ou la protectrice) des pêcheurs </a:t>
            </a: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- </a:t>
            </a: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Sainte Hélène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 - Saint Pierre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- Saint Saturnin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11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5E9986A-68AE-46A7-8F7E-CCB75FD93963}"/>
              </a:ext>
            </a:extLst>
          </p:cNvPr>
          <p:cNvSpPr txBox="1"/>
          <p:nvPr/>
        </p:nvSpPr>
        <p:spPr>
          <a:xfrm>
            <a:off x="569843" y="490330"/>
            <a:ext cx="11171583" cy="5695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saint protecteur des chasseurs est...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Saint Didier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Saint Hubert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Saint Tanguy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 J'ai mis Tanguy car il aime les chasseurs et Laverdure. »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716C90-F804-44BB-B1F9-2973332A9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113" y="3234672"/>
            <a:ext cx="152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09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15BDC9C-8077-4134-AE5F-05B6D1CADDD6}"/>
              </a:ext>
            </a:extLst>
          </p:cNvPr>
          <p:cNvSpPr txBox="1"/>
          <p:nvPr/>
        </p:nvSpPr>
        <p:spPr>
          <a:xfrm>
            <a:off x="715617" y="556590"/>
            <a:ext cx="11118574" cy="56813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saint patron des chauffeurs de taxis (ça existe ! )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- Saint Alphonse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 - Saint Renaud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- Saint Fiacre</a:t>
            </a:r>
            <a:endParaRPr lang="fr-FR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36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3DE5F2B-DEDD-4087-B239-DE5D76972A8F}"/>
              </a:ext>
            </a:extLst>
          </p:cNvPr>
          <p:cNvSpPr txBox="1"/>
          <p:nvPr/>
        </p:nvSpPr>
        <p:spPr>
          <a:xfrm>
            <a:off x="583095" y="530087"/>
            <a:ext cx="11198087" cy="57937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Quand on sait ce qui s'est passé en France un jour de Saint-Barthélemy, on n'est pas étonné qu'il soit le protecteur des...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- Journalistes</a:t>
            </a:r>
            <a:endParaRPr lang="fr-FR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 - Parachutistes</a:t>
            </a:r>
            <a:endParaRPr lang="fr-FR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- Bouchers</a:t>
            </a:r>
            <a:endParaRPr lang="fr-FR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9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942ED79-080A-418C-9122-4D2FF0600F81}"/>
              </a:ext>
            </a:extLst>
          </p:cNvPr>
          <p:cNvSpPr txBox="1"/>
          <p:nvPr/>
        </p:nvSpPr>
        <p:spPr>
          <a:xfrm>
            <a:off x="795130" y="318052"/>
            <a:ext cx="10800522" cy="5078313"/>
          </a:xfrm>
          <a:prstGeom prst="rect">
            <a:avLst/>
          </a:prstGeom>
          <a:solidFill>
            <a:srgbClr val="E0BAE1"/>
          </a:solidFill>
        </p:spPr>
        <p:txBody>
          <a:bodyPr wrap="square">
            <a:spAutoFit/>
          </a:bodyPr>
          <a:lstStyle/>
          <a:p>
            <a:r>
              <a:rPr lang="fr-FR" sz="5400" b="1" dirty="0"/>
              <a:t>Dieu fit avec Abraham :</a:t>
            </a:r>
          </a:p>
          <a:p>
            <a:endParaRPr lang="fr-FR" sz="5400" b="1" dirty="0"/>
          </a:p>
          <a:p>
            <a:r>
              <a:rPr lang="fr-FR" sz="5400" dirty="0"/>
              <a:t> A. un bon repas</a:t>
            </a:r>
          </a:p>
          <a:p>
            <a:r>
              <a:rPr lang="fr-FR" sz="5400" dirty="0"/>
              <a:t> B. une partie de pingpong </a:t>
            </a:r>
          </a:p>
          <a:p>
            <a:r>
              <a:rPr lang="fr-FR" sz="5400" dirty="0"/>
              <a:t>C. une alliance avec sa descendance </a:t>
            </a:r>
          </a:p>
          <a:p>
            <a:r>
              <a:rPr lang="fr-FR" sz="5400" dirty="0"/>
              <a:t>D. une course à vélo</a:t>
            </a:r>
          </a:p>
        </p:txBody>
      </p:sp>
    </p:spTree>
    <p:extLst>
      <p:ext uri="{BB962C8B-B14F-4D97-AF65-F5344CB8AC3E}">
        <p14:creationId xmlns:p14="http://schemas.microsoft.com/office/powerpoint/2010/main" val="3017527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F5FE0DC-97A5-4CFA-9BBD-EB646DB440B7}"/>
              </a:ext>
            </a:extLst>
          </p:cNvPr>
          <p:cNvSpPr txBox="1"/>
          <p:nvPr/>
        </p:nvSpPr>
        <p:spPr>
          <a:xfrm>
            <a:off x="450573" y="331303"/>
            <a:ext cx="11330609" cy="6006131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 un navire, vous savez ce qu'est la sainte-barbe ? Alors, vous allez deviner que c'est la protectrice des...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- Tisserands</a:t>
            </a:r>
            <a:endParaRPr lang="fr-FR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 - Tonneliers</a:t>
            </a:r>
            <a:endParaRPr lang="fr-FR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- Artificiers</a:t>
            </a:r>
            <a:endParaRPr lang="fr-FR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78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27C6CA2-924D-4B14-BA5F-0EBE8A2663BF}"/>
              </a:ext>
            </a:extLst>
          </p:cNvPr>
          <p:cNvSpPr txBox="1"/>
          <p:nvPr/>
        </p:nvSpPr>
        <p:spPr>
          <a:xfrm>
            <a:off x="4669735" y="5211636"/>
            <a:ext cx="96873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600" u="sng" dirty="0" err="1">
                <a:solidFill>
                  <a:srgbClr val="C00000"/>
                </a:solidFill>
                <a:latin typeface="Showcard Gothic" panose="04020904020102020604" pitchFamily="82" charset="0"/>
                <a:ea typeface="Calibri" panose="020F0502020204030204" pitchFamily="34" charset="0"/>
              </a:rPr>
              <a:t>é</a:t>
            </a:r>
            <a:r>
              <a:rPr lang="fr-FR" sz="6600" u="sng" dirty="0" err="1">
                <a:solidFill>
                  <a:srgbClr val="C00000"/>
                </a:solidFill>
                <a:effectLst/>
                <a:latin typeface="Showcard Gothic" panose="04020904020102020604" pitchFamily="82" charset="0"/>
                <a:ea typeface="Calibri" panose="020F0502020204030204" pitchFamily="34" charset="0"/>
              </a:rPr>
              <a:t>NIGMeS</a:t>
            </a:r>
            <a:endParaRPr lang="fr-FR" sz="6600" u="sng" dirty="0">
              <a:solidFill>
                <a:srgbClr val="C00000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FCDC38-EF69-4236-BBAB-68428CAE0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58" y="606595"/>
            <a:ext cx="2095500" cy="21812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896CADF-56EA-46C6-8902-8724AD450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517" y="848958"/>
            <a:ext cx="2257425" cy="20288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E7B015D-669B-4FFF-93EE-0DCB0137C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635" y="538368"/>
            <a:ext cx="4465982" cy="44659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775C4A-87B5-4513-BA95-61A88141F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75" y="3686137"/>
            <a:ext cx="2255716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8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C8906DB-ED76-4DAF-A5E2-C81463B3F23B}"/>
              </a:ext>
            </a:extLst>
          </p:cNvPr>
          <p:cNvSpPr txBox="1"/>
          <p:nvPr/>
        </p:nvSpPr>
        <p:spPr>
          <a:xfrm>
            <a:off x="569843" y="477078"/>
            <a:ext cx="11330609" cy="5048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On peut en trouver des carrées,</a:t>
            </a:r>
            <a:endParaRPr lang="fr-FR" sz="4400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On peut la prendre sans bouger,</a:t>
            </a:r>
            <a:endParaRPr lang="fr-FR" sz="4400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C'est par elle qu'on attaque le mal,</a:t>
            </a:r>
            <a:endParaRPr lang="fr-FR" sz="4400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Elle est très souvent végétale.</a:t>
            </a: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endParaRPr lang="fr-FR" sz="4400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Qui est-elle ?</a:t>
            </a:r>
            <a:endParaRPr lang="fr-FR" sz="4400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BEDE3B-EAF9-495C-AEC1-5AB6F11BE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67" y="3757405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24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C195396-6D49-4331-907F-7CEFDC62D04C}"/>
              </a:ext>
            </a:extLst>
          </p:cNvPr>
          <p:cNvSpPr txBox="1"/>
          <p:nvPr/>
        </p:nvSpPr>
        <p:spPr>
          <a:xfrm>
            <a:off x="649357" y="212034"/>
            <a:ext cx="11264347" cy="75992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00"/>
              </a:spcAft>
            </a:pPr>
            <a:endParaRPr lang="fr-FR" sz="44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fr-FR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Il est parfois très agité,</a:t>
            </a:r>
            <a:endParaRPr lang="fr-FR" sz="4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fr-FR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Au plomb on peut le comparer.</a:t>
            </a:r>
            <a:endParaRPr lang="fr-FR" sz="4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fr-FR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Réparateur très apprécié,</a:t>
            </a:r>
            <a:endParaRPr lang="fr-FR" sz="4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fr-FR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Il vous fera toujours rêver.</a:t>
            </a: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endParaRPr lang="fr-FR" sz="4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fr-FR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Qui est-il ?</a:t>
            </a:r>
          </a:p>
          <a:p>
            <a:pPr algn="r">
              <a:lnSpc>
                <a:spcPct val="107000"/>
              </a:lnSpc>
              <a:spcAft>
                <a:spcPts val="1000"/>
              </a:spcAft>
            </a:pPr>
            <a:endParaRPr lang="fr-FR" sz="44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r">
              <a:lnSpc>
                <a:spcPct val="107000"/>
              </a:lnSpc>
              <a:spcAft>
                <a:spcPts val="1000"/>
              </a:spcAft>
            </a:pPr>
            <a:endParaRPr lang="fr-FR" sz="4400" dirty="0">
              <a:solidFill>
                <a:schemeClr val="accent5">
                  <a:lumMod val="75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0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88819F9-D326-41EC-8759-7AAF542E536C}"/>
              </a:ext>
            </a:extLst>
          </p:cNvPr>
          <p:cNvSpPr txBox="1"/>
          <p:nvPr/>
        </p:nvSpPr>
        <p:spPr>
          <a:xfrm>
            <a:off x="940903" y="291548"/>
            <a:ext cx="10866783" cy="5422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fr-FR" sz="4800" b="1" dirty="0">
                <a:solidFill>
                  <a:schemeClr val="bg2">
                    <a:lumMod val="10000"/>
                  </a:schemeClr>
                </a:solidFill>
                <a:effectLst/>
                <a:latin typeface="Harrington" panose="04040505050A0202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Si de bon, parfois, il est qualifié,</a:t>
            </a:r>
            <a:endParaRPr lang="fr-FR" sz="4800" b="1" dirty="0">
              <a:solidFill>
                <a:schemeClr val="bg2">
                  <a:lumMod val="10000"/>
                </a:schemeClr>
              </a:solidFill>
              <a:effectLst/>
              <a:latin typeface="Harrington" panose="04040505050A020207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fr-FR" sz="4800" b="1" dirty="0">
                <a:solidFill>
                  <a:schemeClr val="bg2">
                    <a:lumMod val="10000"/>
                  </a:schemeClr>
                </a:solidFill>
                <a:effectLst/>
                <a:latin typeface="Harrington" panose="04040505050A0202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A transporter, il peut aider.</a:t>
            </a:r>
            <a:endParaRPr lang="fr-FR" sz="4800" b="1" dirty="0">
              <a:solidFill>
                <a:schemeClr val="bg2">
                  <a:lumMod val="10000"/>
                </a:schemeClr>
              </a:solidFill>
              <a:effectLst/>
              <a:latin typeface="Harrington" panose="04040505050A020207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fr-FR" sz="4800" b="1" dirty="0">
                <a:solidFill>
                  <a:schemeClr val="bg2">
                    <a:lumMod val="10000"/>
                  </a:schemeClr>
                </a:solidFill>
                <a:effectLst/>
                <a:latin typeface="Harrington" panose="04040505050A0202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S'il possède une certaine beauté,</a:t>
            </a:r>
            <a:endParaRPr lang="fr-FR" sz="4800" b="1" dirty="0">
              <a:solidFill>
                <a:schemeClr val="bg2">
                  <a:lumMod val="10000"/>
                </a:schemeClr>
              </a:solidFill>
              <a:effectLst/>
              <a:latin typeface="Harrington" panose="04040505050A020207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fr-FR" sz="4800" b="1" dirty="0">
                <a:solidFill>
                  <a:schemeClr val="bg2">
                    <a:lumMod val="10000"/>
                  </a:schemeClr>
                </a:solidFill>
                <a:effectLst/>
                <a:latin typeface="Harrington" panose="04040505050A0202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A lui, on peut vous envoyer.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endParaRPr lang="fr-FR" sz="4800" b="1" dirty="0">
              <a:solidFill>
                <a:schemeClr val="bg2">
                  <a:lumMod val="10000"/>
                </a:schemeClr>
              </a:solidFill>
              <a:effectLst/>
              <a:latin typeface="Harrington" panose="04040505050A020207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fr-FR" sz="4800" b="1" dirty="0">
                <a:solidFill>
                  <a:schemeClr val="bg2">
                    <a:lumMod val="10000"/>
                  </a:schemeClr>
                </a:solidFill>
                <a:effectLst/>
                <a:latin typeface="Harrington" panose="04040505050A0202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Qui est-il ?</a:t>
            </a:r>
            <a:endParaRPr lang="fr-FR" sz="4800" b="1" dirty="0">
              <a:solidFill>
                <a:schemeClr val="bg2">
                  <a:lumMod val="10000"/>
                </a:schemeClr>
              </a:solidFill>
              <a:effectLst/>
              <a:latin typeface="Harrington" panose="04040505050A020207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B8D9CF-F62C-4439-B9E9-4F11FD141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872" y="3002963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68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9B7EB66-803E-42A6-828B-DFF1CEF4F2AD}"/>
              </a:ext>
            </a:extLst>
          </p:cNvPr>
          <p:cNvSpPr txBox="1"/>
          <p:nvPr/>
        </p:nvSpPr>
        <p:spPr>
          <a:xfrm>
            <a:off x="357809" y="410816"/>
            <a:ext cx="11423374" cy="5997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fr-FR" sz="5400" dirty="0">
                <a:solidFill>
                  <a:schemeClr val="accent2">
                    <a:lumMod val="50000"/>
                  </a:schemeClr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j'ai de gardiens,</a:t>
            </a:r>
            <a:endParaRPr lang="fr-FR" sz="5400" dirty="0">
              <a:solidFill>
                <a:schemeClr val="accent2">
                  <a:lumMod val="50000"/>
                </a:schemeClr>
              </a:solidFill>
              <a:effectLst/>
              <a:latin typeface="Berlin Sans FB Demi" panose="020E08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fr-FR" sz="5400" dirty="0">
                <a:solidFill>
                  <a:schemeClr val="accent2">
                    <a:lumMod val="50000"/>
                  </a:schemeClr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Moins je suis gardé.</a:t>
            </a:r>
            <a:endParaRPr lang="fr-FR" sz="5400" dirty="0">
              <a:solidFill>
                <a:schemeClr val="accent2">
                  <a:lumMod val="50000"/>
                </a:schemeClr>
              </a:solidFill>
              <a:effectLst/>
              <a:latin typeface="Berlin Sans FB Demi" panose="020E08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fr-FR" sz="5400" dirty="0">
                <a:solidFill>
                  <a:schemeClr val="accent2">
                    <a:lumMod val="50000"/>
                  </a:schemeClr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Moins j'ai de gardiens,</a:t>
            </a:r>
            <a:endParaRPr lang="fr-FR" sz="5400" dirty="0">
              <a:solidFill>
                <a:schemeClr val="accent2">
                  <a:lumMod val="50000"/>
                </a:schemeClr>
              </a:solidFill>
              <a:effectLst/>
              <a:latin typeface="Berlin Sans FB Demi" panose="020E08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fr-FR" sz="5400" dirty="0">
                <a:solidFill>
                  <a:schemeClr val="accent2">
                    <a:lumMod val="50000"/>
                  </a:schemeClr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je suis gardé.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endParaRPr lang="fr-FR" sz="5400" dirty="0">
              <a:solidFill>
                <a:schemeClr val="accent2">
                  <a:lumMod val="50000"/>
                </a:schemeClr>
              </a:solidFill>
              <a:effectLst/>
              <a:latin typeface="Berlin Sans FB Demi" panose="020E08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fr-FR" sz="5400" dirty="0">
                <a:solidFill>
                  <a:schemeClr val="accent2">
                    <a:lumMod val="50000"/>
                  </a:schemeClr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est-il ?</a:t>
            </a:r>
            <a:endParaRPr lang="fr-FR" sz="5400" dirty="0">
              <a:solidFill>
                <a:schemeClr val="accent2">
                  <a:lumMod val="50000"/>
                </a:schemeClr>
              </a:solidFill>
              <a:effectLst/>
              <a:latin typeface="Berlin Sans FB Demi" panose="020E08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F5F68F-C55E-4B5E-A429-F9A02F83E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90" y="4743450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66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3CEA649-7479-4E33-9DB6-EC9624407D68}"/>
              </a:ext>
            </a:extLst>
          </p:cNvPr>
          <p:cNvSpPr txBox="1"/>
          <p:nvPr/>
        </p:nvSpPr>
        <p:spPr>
          <a:xfrm>
            <a:off x="364435" y="410817"/>
            <a:ext cx="11251096" cy="3975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fr-FR" sz="5400" b="1" dirty="0">
                <a:solidFill>
                  <a:srgbClr val="8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Elle rentre toujours la première,</a:t>
            </a:r>
            <a:endParaRPr lang="fr-FR" sz="5400" b="1" dirty="0">
              <a:solidFill>
                <a:srgbClr val="800000"/>
              </a:solidFill>
              <a:effectLst/>
              <a:latin typeface="MV Boli" panose="02000500030200090000" pitchFamily="2" charset="0"/>
              <a:ea typeface="Times New Roman" panose="02020603050405020304" pitchFamily="18" charset="0"/>
              <a:cs typeface="MV Boli" panose="02000500030200090000" pitchFamily="2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fr-FR" sz="5400" b="1" dirty="0">
                <a:solidFill>
                  <a:srgbClr val="8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Et sort toujours la dernière.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endParaRPr lang="fr-FR" sz="5400" b="1" dirty="0">
              <a:solidFill>
                <a:srgbClr val="800000"/>
              </a:solidFill>
              <a:effectLst/>
              <a:latin typeface="MV Boli" panose="02000500030200090000" pitchFamily="2" charset="0"/>
              <a:ea typeface="Times New Roman" panose="02020603050405020304" pitchFamily="18" charset="0"/>
              <a:cs typeface="MV Boli" panose="02000500030200090000" pitchFamily="2" charset="0"/>
            </a:endParaRPr>
          </a:p>
          <a:p>
            <a:r>
              <a:rPr lang="fr-FR" sz="5400" b="1" dirty="0">
                <a:solidFill>
                  <a:srgbClr val="8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Qui est-elle ?</a:t>
            </a:r>
            <a:endParaRPr lang="fr-FR" sz="5400" b="1" dirty="0">
              <a:solidFill>
                <a:srgbClr val="8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5F6CC0-3967-4725-9D7E-DD1E8152A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434" y="282312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3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DA8D42D-2C6E-411D-83F2-86BA7EA3C79C}"/>
              </a:ext>
            </a:extLst>
          </p:cNvPr>
          <p:cNvSpPr txBox="1"/>
          <p:nvPr/>
        </p:nvSpPr>
        <p:spPr>
          <a:xfrm>
            <a:off x="556591" y="463826"/>
            <a:ext cx="11052313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5400" b="1" dirty="0"/>
              <a:t>D’après le livre de la Genèse de la Bible, l’arc en ciel est : </a:t>
            </a:r>
          </a:p>
          <a:p>
            <a:endParaRPr lang="fr-FR" sz="5400" b="1" dirty="0"/>
          </a:p>
          <a:p>
            <a:pPr marL="342900" indent="-342900">
              <a:buAutoNum type="alphaUcPeriod"/>
            </a:pPr>
            <a:r>
              <a:rPr lang="fr-FR" sz="5400" dirty="0"/>
              <a:t> un signe de pluie </a:t>
            </a:r>
          </a:p>
          <a:p>
            <a:pPr marL="342900" indent="-342900">
              <a:buAutoNum type="alphaUcPeriod"/>
            </a:pPr>
            <a:r>
              <a:rPr lang="fr-FR" sz="5400" dirty="0"/>
              <a:t> un signe de beau temps</a:t>
            </a:r>
          </a:p>
          <a:p>
            <a:pPr marL="342900" indent="-342900">
              <a:buAutoNum type="alphaUcPeriod"/>
            </a:pPr>
            <a:r>
              <a:rPr lang="fr-FR" sz="5400" dirty="0"/>
              <a:t>  un signe des temps </a:t>
            </a:r>
          </a:p>
          <a:p>
            <a:pPr marL="342900" indent="-342900">
              <a:buAutoNum type="alphaUcPeriod"/>
            </a:pPr>
            <a:r>
              <a:rPr lang="fr-FR" sz="5400" dirty="0"/>
              <a:t> un signe d’alliance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06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25E59D4-2121-48AF-B0B6-B064BFDEE932}"/>
              </a:ext>
            </a:extLst>
          </p:cNvPr>
          <p:cNvSpPr txBox="1"/>
          <p:nvPr/>
        </p:nvSpPr>
        <p:spPr>
          <a:xfrm>
            <a:off x="781877" y="365948"/>
            <a:ext cx="10734261" cy="59093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fr-FR" sz="5400" b="1" dirty="0">
                <a:solidFill>
                  <a:schemeClr val="bg2"/>
                </a:solidFill>
              </a:rPr>
              <a:t>Pour vivre l’alliance avec lui, Dieu nous a donné </a:t>
            </a:r>
            <a:r>
              <a:rPr lang="fr-FR" sz="5400" b="1" dirty="0"/>
              <a:t>: </a:t>
            </a:r>
          </a:p>
          <a:p>
            <a:endParaRPr lang="fr-FR" sz="5400" b="1" dirty="0"/>
          </a:p>
          <a:p>
            <a:pPr marL="342900" indent="-342900">
              <a:buAutoNum type="alphaUcPeriod"/>
            </a:pPr>
            <a:r>
              <a:rPr lang="fr-FR" sz="5400" dirty="0"/>
              <a:t> 10 commandements</a:t>
            </a:r>
          </a:p>
          <a:p>
            <a:pPr marL="342900" indent="-342900">
              <a:buAutoNum type="alphaUcPeriod"/>
            </a:pPr>
            <a:r>
              <a:rPr lang="fr-FR" sz="5400" dirty="0"/>
              <a:t>  2 mains de 5 doigts </a:t>
            </a:r>
          </a:p>
          <a:p>
            <a:pPr marL="342900" indent="-342900">
              <a:buAutoNum type="alphaUcPeriod"/>
            </a:pPr>
            <a:r>
              <a:rPr lang="fr-FR" sz="5400" dirty="0"/>
              <a:t> 1 bague</a:t>
            </a:r>
          </a:p>
          <a:p>
            <a:pPr marL="342900" indent="-342900">
              <a:buAutoNum type="alphaUcPeriod"/>
            </a:pPr>
            <a:r>
              <a:rPr lang="fr-FR" sz="5400" dirty="0"/>
              <a:t>  sa loi</a:t>
            </a:r>
          </a:p>
        </p:txBody>
      </p:sp>
    </p:spTree>
    <p:extLst>
      <p:ext uri="{BB962C8B-B14F-4D97-AF65-F5344CB8AC3E}">
        <p14:creationId xmlns:p14="http://schemas.microsoft.com/office/powerpoint/2010/main" val="43954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7C12BA3-8022-4E29-8FD5-92F8790B26AA}"/>
              </a:ext>
            </a:extLst>
          </p:cNvPr>
          <p:cNvSpPr txBox="1"/>
          <p:nvPr/>
        </p:nvSpPr>
        <p:spPr>
          <a:xfrm>
            <a:off x="655982" y="474345"/>
            <a:ext cx="10880035" cy="59093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fr-FR" sz="5400" b="1" dirty="0"/>
              <a:t>Dieu voit la misère du peuple hébreu, devenu esclave en Egypte. Il se souvient de son alliance et envoie </a:t>
            </a:r>
          </a:p>
          <a:p>
            <a:r>
              <a:rPr lang="fr-FR" sz="5400" dirty="0"/>
              <a:t> A. Moïse </a:t>
            </a:r>
          </a:p>
          <a:p>
            <a:r>
              <a:rPr lang="fr-FR" sz="5400" dirty="0"/>
              <a:t>B. Des armes </a:t>
            </a:r>
          </a:p>
          <a:p>
            <a:r>
              <a:rPr lang="fr-FR" sz="5400" dirty="0"/>
              <a:t>C. Harry Potter </a:t>
            </a:r>
          </a:p>
          <a:p>
            <a:r>
              <a:rPr lang="fr-FR" sz="5400" dirty="0"/>
              <a:t>D. Une trousse à pharmacie</a:t>
            </a:r>
          </a:p>
        </p:txBody>
      </p:sp>
    </p:spTree>
    <p:extLst>
      <p:ext uri="{BB962C8B-B14F-4D97-AF65-F5344CB8AC3E}">
        <p14:creationId xmlns:p14="http://schemas.microsoft.com/office/powerpoint/2010/main" val="17371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6A0E841-1016-4D15-8A37-052161C3CFC4}"/>
              </a:ext>
            </a:extLst>
          </p:cNvPr>
          <p:cNvSpPr txBox="1"/>
          <p:nvPr/>
        </p:nvSpPr>
        <p:spPr>
          <a:xfrm>
            <a:off x="410817" y="117694"/>
            <a:ext cx="10787270" cy="67403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Pour apprendre à son peuple à garder son alliance, Dieu donne à Moïse :</a:t>
            </a:r>
          </a:p>
          <a:p>
            <a:endParaRPr lang="fr-FR" sz="5400" b="1" dirty="0"/>
          </a:p>
          <a:p>
            <a:r>
              <a:rPr lang="fr-FR" sz="5400" dirty="0"/>
              <a:t> </a:t>
            </a:r>
            <a:r>
              <a:rPr lang="fr-FR" sz="5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A. la Bible </a:t>
            </a:r>
          </a:p>
          <a:p>
            <a:r>
              <a:rPr lang="fr-FR" sz="5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B. des bonbons</a:t>
            </a:r>
          </a:p>
          <a:p>
            <a:r>
              <a:rPr lang="fr-FR" sz="5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C. des commandements</a:t>
            </a:r>
          </a:p>
          <a:p>
            <a:r>
              <a:rPr lang="fr-FR" sz="5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D. du Coca-Cola</a:t>
            </a:r>
          </a:p>
        </p:txBody>
      </p:sp>
    </p:spTree>
    <p:extLst>
      <p:ext uri="{BB962C8B-B14F-4D97-AF65-F5344CB8AC3E}">
        <p14:creationId xmlns:p14="http://schemas.microsoft.com/office/powerpoint/2010/main" val="415256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C1CF7BC-E779-4F2E-A54A-13D8C0EED9BB}"/>
              </a:ext>
            </a:extLst>
          </p:cNvPr>
          <p:cNvSpPr txBox="1"/>
          <p:nvPr/>
        </p:nvSpPr>
        <p:spPr>
          <a:xfrm>
            <a:off x="397565" y="-106017"/>
            <a:ext cx="11131826" cy="6740307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r>
              <a:rPr lang="fr-FR" sz="5400" b="1" dirty="0"/>
              <a:t>Moïse aide le peuple hébreu à sortir d’Egypte. Grâce à Dieu, ils peuvent traverser la mer rouge :</a:t>
            </a:r>
          </a:p>
          <a:p>
            <a:endParaRPr lang="fr-FR" sz="5400" b="1" dirty="0"/>
          </a:p>
          <a:p>
            <a:pPr marL="914400" indent="-914400">
              <a:buAutoNum type="alphaUcPeriod"/>
            </a:pPr>
            <a:r>
              <a:rPr lang="fr-FR" sz="5400" dirty="0"/>
              <a:t>à pied sec </a:t>
            </a:r>
          </a:p>
          <a:p>
            <a:pPr marL="914400" indent="-914400">
              <a:buAutoNum type="alphaUcPeriod"/>
            </a:pPr>
            <a:r>
              <a:rPr lang="fr-FR" sz="5400" dirty="0"/>
              <a:t> en nageant </a:t>
            </a:r>
          </a:p>
          <a:p>
            <a:pPr marL="914400" indent="-914400">
              <a:buAutoNum type="alphaUcPeriod"/>
            </a:pPr>
            <a:r>
              <a:rPr lang="fr-FR" sz="5400" dirty="0"/>
              <a:t>en bateau </a:t>
            </a:r>
          </a:p>
          <a:p>
            <a:pPr marL="914400" indent="-914400">
              <a:buAutoNum type="alphaUcPeriod"/>
            </a:pPr>
            <a:r>
              <a:rPr lang="fr-FR" sz="5400" dirty="0"/>
              <a:t>en marchant sur les eaux</a:t>
            </a:r>
          </a:p>
        </p:txBody>
      </p:sp>
    </p:spTree>
    <p:extLst>
      <p:ext uri="{BB962C8B-B14F-4D97-AF65-F5344CB8AC3E}">
        <p14:creationId xmlns:p14="http://schemas.microsoft.com/office/powerpoint/2010/main" val="404884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2CED577-A876-49E1-A251-2FB5885B6A0A}"/>
              </a:ext>
            </a:extLst>
          </p:cNvPr>
          <p:cNvSpPr txBox="1"/>
          <p:nvPr/>
        </p:nvSpPr>
        <p:spPr>
          <a:xfrm>
            <a:off x="596348" y="384314"/>
            <a:ext cx="10694504" cy="59093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Dans le désert, Dieu a nourri son peuple grâce à :</a:t>
            </a:r>
          </a:p>
          <a:p>
            <a:endParaRPr lang="fr-FR" sz="5400" b="1" dirty="0">
              <a:solidFill>
                <a:schemeClr val="bg1"/>
              </a:solidFill>
            </a:endParaRPr>
          </a:p>
          <a:p>
            <a:pPr algn="ctr"/>
            <a:r>
              <a:rPr lang="fr-FR" sz="5400" dirty="0">
                <a:solidFill>
                  <a:schemeClr val="bg2">
                    <a:lumMod val="75000"/>
                  </a:schemeClr>
                </a:solidFill>
              </a:rPr>
              <a:t>A. la manne </a:t>
            </a:r>
          </a:p>
          <a:p>
            <a:pPr algn="ctr"/>
            <a:r>
              <a:rPr lang="fr-FR" sz="5400" dirty="0">
                <a:solidFill>
                  <a:schemeClr val="bg2">
                    <a:lumMod val="75000"/>
                  </a:schemeClr>
                </a:solidFill>
              </a:rPr>
              <a:t>B. Du </a:t>
            </a:r>
            <a:r>
              <a:rPr lang="fr-FR" sz="5400">
                <a:solidFill>
                  <a:schemeClr val="bg2">
                    <a:lumMod val="75000"/>
                  </a:schemeClr>
                </a:solidFill>
              </a:rPr>
              <a:t>pain et </a:t>
            </a:r>
            <a:r>
              <a:rPr lang="fr-FR" sz="5400" dirty="0">
                <a:solidFill>
                  <a:schemeClr val="bg2">
                    <a:lumMod val="75000"/>
                  </a:schemeClr>
                </a:solidFill>
              </a:rPr>
              <a:t>des poissons</a:t>
            </a:r>
          </a:p>
          <a:p>
            <a:pPr algn="ctr"/>
            <a:r>
              <a:rPr lang="fr-FR" sz="5400" dirty="0">
                <a:solidFill>
                  <a:schemeClr val="bg2">
                    <a:lumMod val="75000"/>
                  </a:schemeClr>
                </a:solidFill>
              </a:rPr>
              <a:t>C. Une pizza </a:t>
            </a:r>
          </a:p>
          <a:p>
            <a:pPr algn="ctr"/>
            <a:r>
              <a:rPr lang="fr-FR" sz="5400" dirty="0">
                <a:solidFill>
                  <a:schemeClr val="bg2">
                    <a:lumMod val="75000"/>
                  </a:schemeClr>
                </a:solidFill>
              </a:rPr>
              <a:t>D. Un Mc </a:t>
            </a:r>
            <a:r>
              <a:rPr lang="fr-FR" sz="5400" dirty="0" err="1">
                <a:solidFill>
                  <a:schemeClr val="bg2">
                    <a:lumMod val="75000"/>
                  </a:schemeClr>
                </a:solidFill>
              </a:rPr>
              <a:t>chicken</a:t>
            </a:r>
            <a:endParaRPr lang="fr-FR" sz="5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42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347</TotalTime>
  <Words>936</Words>
  <Application>Microsoft Office PowerPoint</Application>
  <PresentationFormat>Grand écran</PresentationFormat>
  <Paragraphs>180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8" baseType="lpstr">
      <vt:lpstr>Berlin Sans FB Demi</vt:lpstr>
      <vt:lpstr>Bodoni MT Black</vt:lpstr>
      <vt:lpstr>Brush Script MT</vt:lpstr>
      <vt:lpstr>Calibri</vt:lpstr>
      <vt:lpstr>Comic Sans MS</vt:lpstr>
      <vt:lpstr>Harrington</vt:lpstr>
      <vt:lpstr>MV Boli</vt:lpstr>
      <vt:lpstr>Showcard Gothic</vt:lpstr>
      <vt:lpstr>Tw Cen MT</vt:lpstr>
      <vt:lpstr>Tw Cen MT Condensed</vt:lpstr>
      <vt:lpstr>Wingdings 3</vt:lpstr>
      <vt:lpstr>Intégral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Dieu promit à Abraham :   A. une terre  B. une playstation  C. une mobylette  D. une descendance</dc:title>
  <dc:creator>catep</dc:creator>
  <cp:lastModifiedBy>miniritou2@gmail.com</cp:lastModifiedBy>
  <cp:revision>20</cp:revision>
  <dcterms:created xsi:type="dcterms:W3CDTF">2021-04-30T08:24:15Z</dcterms:created>
  <dcterms:modified xsi:type="dcterms:W3CDTF">2021-05-01T12:30:18Z</dcterms:modified>
</cp:coreProperties>
</file>